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Roboto Bold" panose="020B0604020202020204" charset="0"/>
      <p:regular r:id="rId18"/>
    </p:embeddedFont>
    <p:embeddedFont>
      <p:font typeface="Montserrat Bold" panose="020B0604020202020204" charset="-5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eague Spartan" panose="020B0604020202020204" charset="0"/>
      <p:regular r:id="rId24"/>
    </p:embeddedFont>
    <p:embeddedFont>
      <p:font typeface="Cousine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39228" y="0"/>
            <a:ext cx="5748772" cy="10287000"/>
            <a:chOff x="0" y="0"/>
            <a:chExt cx="1069556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9556" cy="1913890"/>
            </a:xfrm>
            <a:custGeom>
              <a:avLst/>
              <a:gdLst/>
              <a:ahLst/>
              <a:cxnLst/>
              <a:rect l="l" t="t" r="r" b="b"/>
              <a:pathLst>
                <a:path w="1069556" h="1913890">
                  <a:moveTo>
                    <a:pt x="0" y="0"/>
                  </a:moveTo>
                  <a:lnTo>
                    <a:pt x="1069556" y="0"/>
                  </a:lnTo>
                  <a:lnTo>
                    <a:pt x="1069556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D37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20372" y="4608613"/>
            <a:ext cx="1638928" cy="10697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5999"/>
          <a:stretch>
            <a:fillRect/>
          </a:stretch>
        </p:blipFill>
        <p:spPr>
          <a:xfrm>
            <a:off x="8366026" y="1777053"/>
            <a:ext cx="4100385" cy="493980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576982" y="7333912"/>
            <a:ext cx="4537872" cy="1162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6"/>
              </a:lnSpc>
            </a:pPr>
            <a:r>
              <a:rPr lang="en-US" sz="3368">
                <a:solidFill>
                  <a:srgbClr val="F9C041"/>
                </a:solidFill>
                <a:latin typeface="League Spartan Bold"/>
              </a:rPr>
              <a:t>Дуйсенбекқызы Арай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7612" y="2294558"/>
            <a:ext cx="6831612" cy="7167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2799">
                <a:solidFill>
                  <a:srgbClr val="00BF63"/>
                </a:solidFill>
                <a:latin typeface="Montserrat Bold"/>
              </a:rPr>
              <a:t> </a:t>
            </a:r>
          </a:p>
          <a:p>
            <a:pPr>
              <a:lnSpc>
                <a:spcPts val="4479"/>
              </a:lnSpc>
            </a:pPr>
            <a:r>
              <a:rPr lang="en-US" sz="2799">
                <a:solidFill>
                  <a:srgbClr val="00BF63"/>
                </a:solidFill>
                <a:latin typeface="Montserrat Bold"/>
              </a:rPr>
              <a:t>Туған жылы: 10.12.1984 </a:t>
            </a:r>
          </a:p>
          <a:p>
            <a:pPr>
              <a:lnSpc>
                <a:spcPts val="4479"/>
              </a:lnSpc>
            </a:pPr>
            <a:r>
              <a:rPr lang="en-US" sz="2799">
                <a:solidFill>
                  <a:srgbClr val="00BF63"/>
                </a:solidFill>
                <a:latin typeface="Montserrat Bold"/>
              </a:rPr>
              <a:t>Білім жоғары: Психолог</a:t>
            </a:r>
          </a:p>
          <a:p>
            <a:pPr>
              <a:lnSpc>
                <a:spcPts val="4479"/>
              </a:lnSpc>
            </a:pPr>
            <a:r>
              <a:rPr lang="en-US" sz="2799">
                <a:solidFill>
                  <a:srgbClr val="00BF63"/>
                </a:solidFill>
                <a:latin typeface="Montserrat Bold"/>
              </a:rPr>
              <a:t>Бітірген оқу орны : С.Аманжолов атындағы ШҚМУ </a:t>
            </a:r>
          </a:p>
          <a:p>
            <a:pPr>
              <a:lnSpc>
                <a:spcPts val="4479"/>
              </a:lnSpc>
            </a:pPr>
            <a:r>
              <a:rPr lang="en-US" sz="2799">
                <a:solidFill>
                  <a:srgbClr val="00BF63"/>
                </a:solidFill>
                <a:latin typeface="Montserrat Bold"/>
              </a:rPr>
              <a:t>Жұмыс орны: "Абай атындағы орта мектебі" КММ</a:t>
            </a:r>
          </a:p>
          <a:p>
            <a:pPr>
              <a:lnSpc>
                <a:spcPts val="4479"/>
              </a:lnSpc>
            </a:pPr>
            <a:r>
              <a:rPr lang="en-US" sz="2799">
                <a:solidFill>
                  <a:srgbClr val="00BF63"/>
                </a:solidFill>
                <a:latin typeface="Montserrat Bold"/>
              </a:rPr>
              <a:t>Педогогикалық өтілі 11 жыл </a:t>
            </a:r>
          </a:p>
          <a:p>
            <a:pPr>
              <a:lnSpc>
                <a:spcPts val="4479"/>
              </a:lnSpc>
            </a:pPr>
            <a:r>
              <a:rPr lang="en-US" sz="2799">
                <a:solidFill>
                  <a:srgbClr val="00BF63"/>
                </a:solidFill>
                <a:latin typeface="Montserrat Bold"/>
              </a:rPr>
              <a:t>Санаты ІІ </a:t>
            </a:r>
          </a:p>
          <a:p>
            <a:pPr>
              <a:lnSpc>
                <a:spcPts val="4479"/>
              </a:lnSpc>
            </a:pPr>
            <a:r>
              <a:rPr lang="en-US" sz="2799">
                <a:solidFill>
                  <a:srgbClr val="00BF63"/>
                </a:solidFill>
                <a:latin typeface="Montserrat Bold"/>
              </a:rPr>
              <a:t>Мақсаты:  Жеке тұлғаның қалыптасуына ықпал етіп, саналы тәрбиелі білімді ұрпақ тәрбиелеу.</a:t>
            </a:r>
          </a:p>
          <a:p>
            <a:pPr>
              <a:lnSpc>
                <a:spcPts val="3652"/>
              </a:lnSpc>
            </a:pPr>
            <a:endParaRPr lang="en-US" sz="2799">
              <a:solidFill>
                <a:srgbClr val="00BF63"/>
              </a:solidFill>
              <a:latin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5750" y="1321070"/>
            <a:ext cx="5703935" cy="175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6"/>
              </a:lnSpc>
            </a:pPr>
            <a:r>
              <a:rPr lang="en-US" sz="3600">
                <a:solidFill>
                  <a:srgbClr val="F9C041"/>
                </a:solidFill>
                <a:latin typeface="Roca One"/>
              </a:rPr>
              <a:t>"Бала жүрегі нәзік,тәрбие одан нәзік болуы тиіс" </a:t>
            </a:r>
          </a:p>
          <a:p>
            <a:pPr>
              <a:lnSpc>
                <a:spcPts val="2544"/>
              </a:lnSpc>
            </a:pPr>
            <a:endParaRPr lang="en-US" sz="3600">
              <a:solidFill>
                <a:srgbClr val="F9C041"/>
              </a:solidFill>
              <a:latin typeface="Roca One"/>
            </a:endParaRPr>
          </a:p>
        </p:txBody>
      </p:sp>
      <p:pic>
        <p:nvPicPr>
          <p:cNvPr id="10" name="Роза Алкожа - Мын алгыс саган устазы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8855" y="825244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7"/>
                <p:tgtEl>
                  <p:spTgt spid="9"/>
                </p:tgtEl>
              </p:cBhvr>
            </p:cmd>
            <p:audio>
              <p:cMediaNode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7237" y="1599603"/>
            <a:ext cx="8485926" cy="4106146"/>
            <a:chOff x="0" y="0"/>
            <a:chExt cx="48603794" cy="2351826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8459014" cy="23373486"/>
            </a:xfrm>
            <a:custGeom>
              <a:avLst/>
              <a:gdLst/>
              <a:ahLst/>
              <a:cxnLst/>
              <a:rect l="l" t="t" r="r" b="b"/>
              <a:pathLst>
                <a:path w="48459014" h="23373486">
                  <a:moveTo>
                    <a:pt x="0" y="0"/>
                  </a:moveTo>
                  <a:lnTo>
                    <a:pt x="48459014" y="0"/>
                  </a:lnTo>
                  <a:lnTo>
                    <a:pt x="48459014" y="23373486"/>
                  </a:lnTo>
                  <a:lnTo>
                    <a:pt x="0" y="2337348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8603793" cy="23518265"/>
            </a:xfrm>
            <a:custGeom>
              <a:avLst/>
              <a:gdLst/>
              <a:ahLst/>
              <a:cxnLst/>
              <a:rect l="l" t="t" r="r" b="b"/>
              <a:pathLst>
                <a:path w="48603793" h="23518265">
                  <a:moveTo>
                    <a:pt x="48459014" y="23373485"/>
                  </a:moveTo>
                  <a:lnTo>
                    <a:pt x="48603793" y="23373485"/>
                  </a:lnTo>
                  <a:lnTo>
                    <a:pt x="48603793" y="23518265"/>
                  </a:lnTo>
                  <a:lnTo>
                    <a:pt x="48459014" y="23518265"/>
                  </a:lnTo>
                  <a:lnTo>
                    <a:pt x="48459014" y="233734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373485"/>
                  </a:lnTo>
                  <a:lnTo>
                    <a:pt x="0" y="23373485"/>
                  </a:lnTo>
                  <a:lnTo>
                    <a:pt x="0" y="144780"/>
                  </a:lnTo>
                  <a:close/>
                  <a:moveTo>
                    <a:pt x="0" y="23373485"/>
                  </a:moveTo>
                  <a:lnTo>
                    <a:pt x="144780" y="23373485"/>
                  </a:lnTo>
                  <a:lnTo>
                    <a:pt x="144780" y="23518265"/>
                  </a:lnTo>
                  <a:lnTo>
                    <a:pt x="0" y="23518265"/>
                  </a:lnTo>
                  <a:lnTo>
                    <a:pt x="0" y="23373485"/>
                  </a:lnTo>
                  <a:close/>
                  <a:moveTo>
                    <a:pt x="48459014" y="144780"/>
                  </a:moveTo>
                  <a:lnTo>
                    <a:pt x="48603793" y="144780"/>
                  </a:lnTo>
                  <a:lnTo>
                    <a:pt x="48603793" y="23373485"/>
                  </a:lnTo>
                  <a:lnTo>
                    <a:pt x="48459014" y="23373485"/>
                  </a:lnTo>
                  <a:lnTo>
                    <a:pt x="48459014" y="144780"/>
                  </a:lnTo>
                  <a:close/>
                  <a:moveTo>
                    <a:pt x="144780" y="23373485"/>
                  </a:moveTo>
                  <a:lnTo>
                    <a:pt x="48459014" y="23373485"/>
                  </a:lnTo>
                  <a:lnTo>
                    <a:pt x="48459014" y="23518265"/>
                  </a:lnTo>
                  <a:lnTo>
                    <a:pt x="144780" y="23518265"/>
                  </a:lnTo>
                  <a:lnTo>
                    <a:pt x="144780" y="23373485"/>
                  </a:lnTo>
                  <a:close/>
                  <a:moveTo>
                    <a:pt x="48459014" y="0"/>
                  </a:moveTo>
                  <a:lnTo>
                    <a:pt x="48603793" y="0"/>
                  </a:lnTo>
                  <a:lnTo>
                    <a:pt x="48603793" y="144780"/>
                  </a:lnTo>
                  <a:lnTo>
                    <a:pt x="48459014" y="144780"/>
                  </a:lnTo>
                  <a:lnTo>
                    <a:pt x="4845901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8459014" y="0"/>
                  </a:lnTo>
                  <a:lnTo>
                    <a:pt x="4845901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31F2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1221359"/>
            <a:ext cx="8629446" cy="647208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79078" y="2583583"/>
            <a:ext cx="7464211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spc="313">
                <a:solidFill>
                  <a:srgbClr val="5E17EB"/>
                </a:solidFill>
                <a:latin typeface="League Spartan"/>
              </a:rPr>
              <a:t>11 СЫНЫПТАРМЕН СИЛУЭТ ЖАТТЫҒУ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229725"/>
            <a:ext cx="18580607" cy="0"/>
          </a:xfrm>
          <a:prstGeom prst="line">
            <a:avLst/>
          </a:prstGeom>
          <a:ln w="9525" cap="rnd">
            <a:solidFill>
              <a:srgbClr val="1B1B1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40593" y="1853836"/>
            <a:ext cx="7418707" cy="55640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60485">
            <a:off x="3929929" y="2569387"/>
            <a:ext cx="5286354" cy="704847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4435" y="142218"/>
            <a:ext cx="5590030" cy="26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9"/>
              </a:lnSpc>
            </a:pPr>
            <a:r>
              <a:rPr lang="en-US" sz="5899">
                <a:solidFill>
                  <a:srgbClr val="E4AB2E"/>
                </a:solidFill>
                <a:latin typeface="HK Grotesk Bold"/>
              </a:rPr>
              <a:t>Фрактальді әдіс методикасы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578644"/>
            <a:ext cx="16525574" cy="9295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6799" y="1028700"/>
            <a:ext cx="5173269" cy="68976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83099" y="1028700"/>
            <a:ext cx="5173269" cy="68976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19754" y="2101081"/>
            <a:ext cx="5593659" cy="67485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81246">
            <a:off x="1682532" y="1832799"/>
            <a:ext cx="3128960" cy="69532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205" t="29657" b="23862"/>
          <a:stretch>
            <a:fillRect/>
          </a:stretch>
        </p:blipFill>
        <p:spPr>
          <a:xfrm>
            <a:off x="5967721" y="695058"/>
            <a:ext cx="8406647" cy="8879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9740" y="1241165"/>
            <a:ext cx="13924453" cy="8398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5689" t="25230" r="-19056" b="2133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32361">
            <a:off x="1525061" y="3968975"/>
            <a:ext cx="4563221" cy="5848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851734">
            <a:off x="9054085" y="6033664"/>
            <a:ext cx="8662061" cy="113229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55241">
            <a:off x="11473337" y="1436252"/>
            <a:ext cx="5680399" cy="75738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339388">
            <a:off x="1428929" y="1453162"/>
            <a:ext cx="10210482" cy="2992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4"/>
              </a:lnSpc>
            </a:pPr>
            <a:r>
              <a:rPr lang="en-US" sz="8574">
                <a:solidFill>
                  <a:srgbClr val="BD2A3C"/>
                </a:solidFill>
                <a:latin typeface="Lemon Tuesday"/>
              </a:rPr>
              <a:t>Назарларыңызға рахмет!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8948">
            <a:off x="9231048" y="4784743"/>
            <a:ext cx="3700461" cy="53148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8954341">
            <a:off x="14001788" y="2185810"/>
            <a:ext cx="1408101" cy="6460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05753" y="6847364"/>
            <a:ext cx="1231227" cy="1189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038639"/>
            <a:ext cx="5080666" cy="1565680"/>
            <a:chOff x="0" y="0"/>
            <a:chExt cx="2620553" cy="807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0552" cy="807561"/>
            </a:xfrm>
            <a:custGeom>
              <a:avLst/>
              <a:gdLst/>
              <a:ahLst/>
              <a:cxnLst/>
              <a:rect l="l" t="t" r="r" b="b"/>
              <a:pathLst>
                <a:path w="2620552" h="807561">
                  <a:moveTo>
                    <a:pt x="0" y="0"/>
                  </a:moveTo>
                  <a:lnTo>
                    <a:pt x="2620552" y="0"/>
                  </a:lnTo>
                  <a:lnTo>
                    <a:pt x="2620552" y="807561"/>
                  </a:lnTo>
                  <a:lnTo>
                    <a:pt x="0" y="807561"/>
                  </a:ln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603667" y="8038639"/>
            <a:ext cx="5080666" cy="1565680"/>
            <a:chOff x="0" y="0"/>
            <a:chExt cx="2620553" cy="8075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20552" cy="807561"/>
            </a:xfrm>
            <a:custGeom>
              <a:avLst/>
              <a:gdLst/>
              <a:ahLst/>
              <a:cxnLst/>
              <a:rect l="l" t="t" r="r" b="b"/>
              <a:pathLst>
                <a:path w="2620552" h="807561">
                  <a:moveTo>
                    <a:pt x="0" y="0"/>
                  </a:moveTo>
                  <a:lnTo>
                    <a:pt x="2620552" y="0"/>
                  </a:lnTo>
                  <a:lnTo>
                    <a:pt x="2620552" y="807561"/>
                  </a:lnTo>
                  <a:lnTo>
                    <a:pt x="0" y="807561"/>
                  </a:lnTo>
                  <a:close/>
                </a:path>
              </a:pathLst>
            </a:custGeom>
            <a:solidFill>
              <a:srgbClr val="F9C04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178634" y="8038639"/>
            <a:ext cx="5679989" cy="1565680"/>
            <a:chOff x="0" y="0"/>
            <a:chExt cx="2929677" cy="8075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9677" cy="807561"/>
            </a:xfrm>
            <a:custGeom>
              <a:avLst/>
              <a:gdLst/>
              <a:ahLst/>
              <a:cxnLst/>
              <a:rect l="l" t="t" r="r" b="b"/>
              <a:pathLst>
                <a:path w="2929677" h="807561">
                  <a:moveTo>
                    <a:pt x="0" y="0"/>
                  </a:moveTo>
                  <a:lnTo>
                    <a:pt x="2929677" y="0"/>
                  </a:lnTo>
                  <a:lnTo>
                    <a:pt x="2929677" y="807561"/>
                  </a:lnTo>
                  <a:lnTo>
                    <a:pt x="0" y="807561"/>
                  </a:lnTo>
                  <a:close/>
                </a:path>
              </a:pathLst>
            </a:custGeom>
            <a:solidFill>
              <a:srgbClr val="F9C041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6978" y="4079930"/>
            <a:ext cx="5042388" cy="37817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5394" r="16421" b="8381"/>
          <a:stretch>
            <a:fillRect/>
          </a:stretch>
        </p:blipFill>
        <p:spPr>
          <a:xfrm>
            <a:off x="6275326" y="4079930"/>
            <a:ext cx="5737348" cy="37817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5005" r="11264"/>
          <a:stretch>
            <a:fillRect/>
          </a:stretch>
        </p:blipFill>
        <p:spPr>
          <a:xfrm>
            <a:off x="12178634" y="4079930"/>
            <a:ext cx="5679989" cy="38158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99987" y="8131509"/>
            <a:ext cx="4509541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142">
                <a:solidFill>
                  <a:srgbClr val="FFFFFF"/>
                </a:solidFill>
                <a:latin typeface="Roboto Bold"/>
              </a:rPr>
              <a:t>"Біз бақытты баламыз" тренинг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4954" y="8131509"/>
            <a:ext cx="4338091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142">
                <a:solidFill>
                  <a:srgbClr val="FFFFFF"/>
                </a:solidFill>
                <a:latin typeface="Roboto Bold"/>
              </a:rPr>
              <a:t>Жас мамандармен кездесу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49922" y="8131509"/>
            <a:ext cx="4338091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142">
                <a:solidFill>
                  <a:srgbClr val="FFFFFF"/>
                </a:solidFill>
                <a:latin typeface="Roboto Bold"/>
              </a:rPr>
              <a:t>"Мектеп және біз"атты тренингтен үзінді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66978" y="425959"/>
            <a:ext cx="16791646" cy="2884199"/>
            <a:chOff x="0" y="0"/>
            <a:chExt cx="22388861" cy="384559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t="27962" b="27962"/>
            <a:stretch>
              <a:fillRect/>
            </a:stretch>
          </p:blipFill>
          <p:spPr>
            <a:xfrm>
              <a:off x="0" y="0"/>
              <a:ext cx="22388861" cy="384559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4708752" y="631677"/>
            <a:ext cx="9710976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9C041"/>
                </a:solidFill>
                <a:latin typeface="Montserrat Bold"/>
              </a:rPr>
              <a:t>"Бала жүрегі нәзік,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9C041"/>
                </a:solidFill>
                <a:latin typeface="Montserrat Bold"/>
              </a:rPr>
              <a:t>тәрбие одан нәзік болуы тиіс"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5364848" cy="2528930"/>
            <a:chOff x="0" y="0"/>
            <a:chExt cx="7153131" cy="337190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4645" b="14645"/>
            <a:stretch>
              <a:fillRect/>
            </a:stretch>
          </p:blipFill>
          <p:spPr>
            <a:xfrm>
              <a:off x="0" y="0"/>
              <a:ext cx="7153131" cy="337190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888548" y="7582951"/>
            <a:ext cx="10655188" cy="1675349"/>
            <a:chOff x="0" y="0"/>
            <a:chExt cx="14206917" cy="223379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1076" t="34295" r="11076" b="34295"/>
            <a:stretch>
              <a:fillRect/>
            </a:stretch>
          </p:blipFill>
          <p:spPr>
            <a:xfrm>
              <a:off x="0" y="0"/>
              <a:ext cx="14206917" cy="223379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8700" y="3994148"/>
            <a:ext cx="5364848" cy="5264152"/>
            <a:chOff x="0" y="0"/>
            <a:chExt cx="1978638" cy="1941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78638" cy="1941500"/>
            </a:xfrm>
            <a:custGeom>
              <a:avLst/>
              <a:gdLst/>
              <a:ahLst/>
              <a:cxnLst/>
              <a:rect l="l" t="t" r="r" b="b"/>
              <a:pathLst>
                <a:path w="1978638" h="1941500">
                  <a:moveTo>
                    <a:pt x="0" y="0"/>
                  </a:moveTo>
                  <a:lnTo>
                    <a:pt x="1978638" y="0"/>
                  </a:lnTo>
                  <a:lnTo>
                    <a:pt x="1978638" y="1941500"/>
                  </a:lnTo>
                  <a:lnTo>
                    <a:pt x="0" y="1941500"/>
                  </a:lnTo>
                  <a:close/>
                </a:path>
              </a:pathLst>
            </a:custGeom>
            <a:solidFill>
              <a:srgbClr val="E4AB2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6638" r="11258"/>
          <a:stretch>
            <a:fillRect/>
          </a:stretch>
        </p:blipFill>
        <p:spPr>
          <a:xfrm>
            <a:off x="7099265" y="1316563"/>
            <a:ext cx="9688586" cy="66377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45195" y="5280025"/>
            <a:ext cx="4131857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179">
                <a:solidFill>
                  <a:srgbClr val="FFFFFF"/>
                </a:solidFill>
                <a:latin typeface="League Spartan Bold"/>
              </a:rPr>
              <a:t>"БАЛА ЖҮРЕГІ НӘЗІК,</a:t>
            </a:r>
          </a:p>
          <a:p>
            <a:pPr algn="ctr">
              <a:lnSpc>
                <a:spcPts val="3840"/>
              </a:lnSpc>
            </a:pPr>
            <a:r>
              <a:rPr lang="en-US" sz="3200" spc="179">
                <a:solidFill>
                  <a:srgbClr val="FFFFFF"/>
                </a:solidFill>
                <a:latin typeface="League Spartan Bold"/>
              </a:rPr>
              <a:t>тәрбие одан нәзік болуы тиіс"</a:t>
            </a:r>
          </a:p>
          <a:p>
            <a:pPr algn="ctr">
              <a:lnSpc>
                <a:spcPts val="3840"/>
              </a:lnSpc>
            </a:pPr>
            <a:endParaRPr lang="en-US" sz="3200" spc="179">
              <a:solidFill>
                <a:srgbClr val="FFFFFF"/>
              </a:solidFill>
              <a:latin typeface="League Spart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099265" y="7897177"/>
            <a:ext cx="968858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E17EB"/>
                </a:solidFill>
                <a:latin typeface="Montserrat Bold"/>
              </a:rPr>
              <a:t>Апталық қорытынды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5364848" cy="2757530"/>
            <a:chOff x="0" y="0"/>
            <a:chExt cx="7153131" cy="367670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1450" b="11450"/>
            <a:stretch>
              <a:fillRect/>
            </a:stretch>
          </p:blipFill>
          <p:spPr>
            <a:xfrm>
              <a:off x="0" y="0"/>
              <a:ext cx="7153131" cy="367670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888548" y="7582951"/>
            <a:ext cx="10655188" cy="1675349"/>
            <a:chOff x="0" y="0"/>
            <a:chExt cx="14206917" cy="223379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1076" t="34295" r="11076" b="34295"/>
            <a:stretch>
              <a:fillRect/>
            </a:stretch>
          </p:blipFill>
          <p:spPr>
            <a:xfrm>
              <a:off x="0" y="0"/>
              <a:ext cx="14206917" cy="223379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8700" y="4089398"/>
            <a:ext cx="5364848" cy="5168902"/>
            <a:chOff x="0" y="0"/>
            <a:chExt cx="1978638" cy="19063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78638" cy="1906370"/>
            </a:xfrm>
            <a:custGeom>
              <a:avLst/>
              <a:gdLst/>
              <a:ahLst/>
              <a:cxnLst/>
              <a:rect l="l" t="t" r="r" b="b"/>
              <a:pathLst>
                <a:path w="1978638" h="1906370">
                  <a:moveTo>
                    <a:pt x="0" y="0"/>
                  </a:moveTo>
                  <a:lnTo>
                    <a:pt x="1978638" y="0"/>
                  </a:lnTo>
                  <a:lnTo>
                    <a:pt x="1978638" y="1906370"/>
                  </a:lnTo>
                  <a:lnTo>
                    <a:pt x="0" y="1906370"/>
                  </a:lnTo>
                  <a:close/>
                </a:path>
              </a:pathLst>
            </a:custGeom>
            <a:solidFill>
              <a:srgbClr val="E4AB2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637" r="1637"/>
          <a:stretch>
            <a:fillRect/>
          </a:stretch>
        </p:blipFill>
        <p:spPr>
          <a:xfrm>
            <a:off x="6693918" y="1070057"/>
            <a:ext cx="10499279" cy="65128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099265" y="7897177"/>
            <a:ext cx="9688586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5E17EB"/>
                </a:solidFill>
                <a:latin typeface="Montserrat Bold"/>
              </a:rPr>
              <a:t>ҰБТ дайындық сәтінен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45195" y="5280025"/>
            <a:ext cx="4131857" cy="291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spc="179">
                <a:solidFill>
                  <a:srgbClr val="FFFFFF"/>
                </a:solidFill>
                <a:latin typeface="League Spartan Bold"/>
              </a:rPr>
              <a:t>"БАЛА ЖҮРЕГІ НӘЗІК,</a:t>
            </a:r>
          </a:p>
          <a:p>
            <a:pPr algn="ctr">
              <a:lnSpc>
                <a:spcPts val="3840"/>
              </a:lnSpc>
            </a:pPr>
            <a:r>
              <a:rPr lang="en-US" sz="3200" spc="179">
                <a:solidFill>
                  <a:srgbClr val="FFFFFF"/>
                </a:solidFill>
                <a:latin typeface="League Spartan Bold"/>
              </a:rPr>
              <a:t>тәрбие одан нәзік болуы тиіс"</a:t>
            </a:r>
          </a:p>
          <a:p>
            <a:pPr algn="ctr">
              <a:lnSpc>
                <a:spcPts val="3840"/>
              </a:lnSpc>
            </a:pPr>
            <a:endParaRPr lang="en-US" sz="3200" spc="179">
              <a:solidFill>
                <a:srgbClr val="FFFFFF"/>
              </a:solidFill>
              <a:latin typeface="League Spartan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374" y="7095899"/>
            <a:ext cx="16306926" cy="3235777"/>
            <a:chOff x="0" y="0"/>
            <a:chExt cx="21742568" cy="431437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4540" b="24540"/>
            <a:stretch>
              <a:fillRect/>
            </a:stretch>
          </p:blipFill>
          <p:spPr>
            <a:xfrm>
              <a:off x="0" y="0"/>
              <a:ext cx="21742568" cy="431437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28431"/>
          <a:stretch>
            <a:fillRect/>
          </a:stretch>
        </p:blipFill>
        <p:spPr>
          <a:xfrm>
            <a:off x="6398747" y="891510"/>
            <a:ext cx="4892585" cy="51271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9017" r="4294" b="6097"/>
          <a:stretch>
            <a:fillRect/>
          </a:stretch>
        </p:blipFill>
        <p:spPr>
          <a:xfrm>
            <a:off x="11976420" y="891510"/>
            <a:ext cx="5282880" cy="6247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4699"/>
          <a:stretch>
            <a:fillRect/>
          </a:stretch>
        </p:blipFill>
        <p:spPr>
          <a:xfrm>
            <a:off x="830885" y="891510"/>
            <a:ext cx="4882775" cy="62043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27879" y="7874659"/>
            <a:ext cx="12306300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spc="229">
                <a:solidFill>
                  <a:srgbClr val="5E17EB"/>
                </a:solidFill>
                <a:latin typeface="League Spartan"/>
              </a:rPr>
              <a:t>АУДАНДЫҚ СЕМИНАРДА ТӘЖІРИБЕ АЛМАСУ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4107" y="722245"/>
            <a:ext cx="6516634" cy="4887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01641" y="722245"/>
            <a:ext cx="5519910" cy="7359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88549" y="5143500"/>
            <a:ext cx="6790716" cy="5093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9078" y="1599603"/>
            <a:ext cx="8530843" cy="3543897"/>
            <a:chOff x="0" y="0"/>
            <a:chExt cx="56612994" cy="2351826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56468215" cy="23373486"/>
            </a:xfrm>
            <a:custGeom>
              <a:avLst/>
              <a:gdLst/>
              <a:ahLst/>
              <a:cxnLst/>
              <a:rect l="l" t="t" r="r" b="b"/>
              <a:pathLst>
                <a:path w="56468215" h="23373486">
                  <a:moveTo>
                    <a:pt x="0" y="0"/>
                  </a:moveTo>
                  <a:lnTo>
                    <a:pt x="56468215" y="0"/>
                  </a:lnTo>
                  <a:lnTo>
                    <a:pt x="56468215" y="23373486"/>
                  </a:lnTo>
                  <a:lnTo>
                    <a:pt x="0" y="2337348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6612991" cy="23518265"/>
            </a:xfrm>
            <a:custGeom>
              <a:avLst/>
              <a:gdLst/>
              <a:ahLst/>
              <a:cxnLst/>
              <a:rect l="l" t="t" r="r" b="b"/>
              <a:pathLst>
                <a:path w="56612991" h="23518265">
                  <a:moveTo>
                    <a:pt x="56468212" y="23373485"/>
                  </a:moveTo>
                  <a:lnTo>
                    <a:pt x="56612991" y="23373485"/>
                  </a:lnTo>
                  <a:lnTo>
                    <a:pt x="56612991" y="23518265"/>
                  </a:lnTo>
                  <a:lnTo>
                    <a:pt x="56468212" y="23518265"/>
                  </a:lnTo>
                  <a:lnTo>
                    <a:pt x="56468212" y="233734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373485"/>
                  </a:lnTo>
                  <a:lnTo>
                    <a:pt x="0" y="23373485"/>
                  </a:lnTo>
                  <a:lnTo>
                    <a:pt x="0" y="144780"/>
                  </a:lnTo>
                  <a:close/>
                  <a:moveTo>
                    <a:pt x="0" y="23373485"/>
                  </a:moveTo>
                  <a:lnTo>
                    <a:pt x="144780" y="23373485"/>
                  </a:lnTo>
                  <a:lnTo>
                    <a:pt x="144780" y="23518265"/>
                  </a:lnTo>
                  <a:lnTo>
                    <a:pt x="0" y="23518265"/>
                  </a:lnTo>
                  <a:lnTo>
                    <a:pt x="0" y="23373485"/>
                  </a:lnTo>
                  <a:close/>
                  <a:moveTo>
                    <a:pt x="56468212" y="144780"/>
                  </a:moveTo>
                  <a:lnTo>
                    <a:pt x="56612991" y="144780"/>
                  </a:lnTo>
                  <a:lnTo>
                    <a:pt x="56612991" y="23373485"/>
                  </a:lnTo>
                  <a:lnTo>
                    <a:pt x="56468212" y="23373485"/>
                  </a:lnTo>
                  <a:lnTo>
                    <a:pt x="56468212" y="144780"/>
                  </a:lnTo>
                  <a:close/>
                  <a:moveTo>
                    <a:pt x="144780" y="23373485"/>
                  </a:moveTo>
                  <a:lnTo>
                    <a:pt x="56468212" y="23373485"/>
                  </a:lnTo>
                  <a:lnTo>
                    <a:pt x="56468212" y="23518265"/>
                  </a:lnTo>
                  <a:lnTo>
                    <a:pt x="144780" y="23518265"/>
                  </a:lnTo>
                  <a:lnTo>
                    <a:pt x="144780" y="23373485"/>
                  </a:lnTo>
                  <a:close/>
                  <a:moveTo>
                    <a:pt x="56468212" y="0"/>
                  </a:moveTo>
                  <a:lnTo>
                    <a:pt x="56612991" y="0"/>
                  </a:lnTo>
                  <a:lnTo>
                    <a:pt x="56612991" y="144780"/>
                  </a:lnTo>
                  <a:lnTo>
                    <a:pt x="56468212" y="144780"/>
                  </a:lnTo>
                  <a:lnTo>
                    <a:pt x="5646821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6468212" y="0"/>
                  </a:lnTo>
                  <a:lnTo>
                    <a:pt x="5646821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31F2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69055" y="1599603"/>
            <a:ext cx="8102911" cy="60771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13663" y="2276176"/>
            <a:ext cx="7661672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0"/>
              </a:lnSpc>
            </a:pPr>
            <a:r>
              <a:rPr lang="en-US" sz="4775">
                <a:solidFill>
                  <a:srgbClr val="5E17EB"/>
                </a:solidFill>
                <a:latin typeface="Cousine Bold"/>
              </a:rPr>
              <a:t>9-11сыныптармен Мамандыққа байланысты сырлы кездесу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817" y="590709"/>
            <a:ext cx="4247458" cy="5868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891" r="3891"/>
          <a:stretch>
            <a:fillRect/>
          </a:stretch>
        </p:blipFill>
        <p:spPr>
          <a:xfrm>
            <a:off x="4440104" y="2504628"/>
            <a:ext cx="4036359" cy="4917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37043" y="3143266"/>
            <a:ext cx="3788337" cy="52891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25380" y="4309606"/>
            <a:ext cx="3575431" cy="4948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96" r="1496"/>
          <a:stretch>
            <a:fillRect/>
          </a:stretch>
        </p:blipFill>
        <p:spPr>
          <a:xfrm>
            <a:off x="8655104" y="3860874"/>
            <a:ext cx="8207469" cy="50434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880193" y="-271544"/>
            <a:ext cx="5382039" cy="7567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spd="slow" advTm="820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129</Words>
  <Application>Microsoft Office PowerPoint</Application>
  <PresentationFormat>Произвольный</PresentationFormat>
  <Paragraphs>26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Roboto Bold</vt:lpstr>
      <vt:lpstr>Lemon Tuesday</vt:lpstr>
      <vt:lpstr>HK Grotesk Bold</vt:lpstr>
      <vt:lpstr>Montserrat Bold</vt:lpstr>
      <vt:lpstr>Roca One</vt:lpstr>
      <vt:lpstr>League Spartan Bold</vt:lpstr>
      <vt:lpstr>Calibri</vt:lpstr>
      <vt:lpstr>League Spartan</vt:lpstr>
      <vt:lpstr>Cousine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Аты жөні: Дуйсенбекқызы Арай Туған жылы:10.12.1984 Білім жоғары: Психолог Бітірген оқу орны : С.Аманжолов атындағы ШҚМУ Жұмыс орны: Абай атындағы орта мектебі «КММ» Педогогикалық өтілі 11 жыл Санаты ІІ Мақсаты: Жеке тұлғаның қалыптасуына ықпал етіп,</dc:title>
  <cp:lastModifiedBy>Gulmi</cp:lastModifiedBy>
  <cp:revision>3</cp:revision>
  <dcterms:created xsi:type="dcterms:W3CDTF">2006-08-16T00:00:00Z</dcterms:created>
  <dcterms:modified xsi:type="dcterms:W3CDTF">2023-05-14T06:08:09Z</dcterms:modified>
  <dc:identifier>DAFiz0FzKaA</dc:identifier>
</cp:coreProperties>
</file>